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63" r:id="rId4"/>
    <p:sldId id="764" r:id="rId5"/>
    <p:sldId id="765" r:id="rId6"/>
    <p:sldId id="773" r:id="rId7"/>
    <p:sldId id="775" r:id="rId8"/>
    <p:sldId id="776" r:id="rId9"/>
    <p:sldId id="777" r:id="rId10"/>
    <p:sldId id="779" r:id="rId11"/>
    <p:sldId id="77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8CC39-8E25-4767-BF3B-7F5B145BA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342547-2F38-4159-9E53-0B5D0E646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5BC85A-B3CD-419B-B8AC-B3D483AA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54AC0D-D8A1-43F2-9F28-09BEA79E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C78941-7724-46DC-8230-951ECA1F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1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11E93-8538-4FCD-A40B-C62857A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872E68-A008-4B37-A02F-BA8C9CB26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F429BA-1632-4E95-9364-782C06B2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942BB3-9CB3-4FF4-B162-D02DE4E9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7A101A-03A3-4965-9398-558B1DC9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5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72EB71-E5AF-4C0C-8E9A-D051C80A1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24F21D-AC7A-4653-87CF-CCB031323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5B7930-7067-461A-8202-E3F0731E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CC5D4D-30EE-4BFC-89FB-E569E1D2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D8BFB-2B73-4D0F-87B0-0BED2ECB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59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4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1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9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A7C4E-A80C-4555-A117-A0B34868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6BF676-467B-4934-9197-A484A491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2B856B-82D9-49A3-841D-AF717873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F9A651-26EC-4FD8-9BFD-225CF105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143CE0-BFF4-4767-B8B2-D2F2D1BB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768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4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3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30EA6-CB96-405C-A5A0-1DF5F21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F6EE3D-38A0-48C1-B955-EEADCD68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597C39-C604-4ABF-BD97-6C99BF31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B38BFE-16EB-4A9D-B95B-5B3DD463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00DD6C-D619-4F3E-AC96-365404C6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04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CE272-E7EC-419E-A897-A4E498D6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2482C-E7B0-474B-9B1F-7F69C6D5F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A9ABB5-3F0B-4482-A2B6-DC172F184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6C061D-B585-45A3-B5AB-3FEB430F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496A4E-CC30-4975-B73B-52B09F50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5EBAE3-6307-4AF7-9885-B6B26A73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35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1BC41-3DB6-4195-9C15-AC9493F2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2EA0D8-7118-4EB2-9D31-5ACBA6DC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3DB566-A2AF-47DC-8974-4342ED63D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ACE22D-A197-4062-9F40-5AE7D2049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F9C6D8-FC9D-4433-B35D-F51C6882C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CA26A27-F164-460E-AA10-E6C805F2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30D180-73FF-416D-8D35-540E54B4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D61354F-CA55-4782-BA41-2AC08EE5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35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C35DE-7D30-4925-9A62-8B9AF5DD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7451CC-2682-4623-A8D1-E060F4ED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BAFF5B-7BEF-401A-8250-4EA5C306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52DBC1-08BF-4BE7-B359-9EF2E4F4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74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2E3B03-9EA2-4C83-BFB2-5D7CA20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3E1F35-A46A-4819-94ED-6E3CD038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9A55CF-C451-4B09-96AC-6C8CE943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FC893-240C-4936-BAD9-946EAF54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2370D-63A7-4BC6-9CA9-2DBB4B04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12AFF1-2EC8-4134-B697-E77DEFD73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34C8BA-2170-4FFA-AA81-896AC844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4203F0-0C55-4BBB-9D97-11BED1AC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0E0033-1EAB-400A-B295-4AEEF0CA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3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D0BE4-3AF9-456A-8BFC-D4E83478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C4D605B-EBF5-4268-A67E-22639864F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CFD460-3525-4549-9DAA-047753AC0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B5DC14-C623-4346-B0CF-7A236BD1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042D5F-BB41-433D-B9E1-C7DF17AD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F07DF3-1EB6-4F77-84BC-80944FD0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9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C3C074-1D3D-4791-952C-9878E3F1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148522-39FA-4A00-9BF9-71DB7C70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4151F4-21BE-4184-9065-A320760EE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B906-F58C-4652-A2CD-C03F0E459018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C4DC2-20C8-47E8-A7A5-C75FD8FA4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D099A2-1979-45AB-A61E-5E6966451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A79B-9053-4A5D-A887-A190AD2593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hooltv.nl/video/bevruchting-zaadcel-ontmoet-eicel/#q=bevrucht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zwangerschap-wat-gebeurt-er-na-een-bevruchting-in-het-lichaam-van-een-vrouw/#q=bevrucht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QkULC1bXz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959904-3842-44E9-A16A-2759F91F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0153" y="2983085"/>
            <a:ext cx="4431767" cy="2889114"/>
          </a:xfrm>
        </p:spPr>
        <p:txBody>
          <a:bodyPr anchor="t">
            <a:normAutofit/>
          </a:bodyPr>
          <a:lstStyle/>
          <a:p>
            <a:pPr algn="l"/>
            <a:r>
              <a:rPr lang="nl-NL" sz="5600" b="1">
                <a:solidFill>
                  <a:schemeClr val="bg1"/>
                </a:solidFill>
              </a:rPr>
              <a:t>Les 2 Bevruchting en Zwangerschap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3238B3-5A5D-4521-ABC2-1CA6B2C45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152" y="1684831"/>
            <a:ext cx="4431767" cy="1147863"/>
          </a:xfrm>
        </p:spPr>
        <p:txBody>
          <a:bodyPr anchor="b">
            <a:normAutofit/>
          </a:bodyPr>
          <a:lstStyle/>
          <a:p>
            <a:pPr algn="l"/>
            <a:r>
              <a:rPr lang="nl-NL" sz="2000">
                <a:solidFill>
                  <a:schemeClr val="bg1"/>
                </a:solidFill>
              </a:rPr>
              <a:t>Basisstof 7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F1AB2A50-5E20-4BC3-954F-034B0BDC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2">
            <a:extLst>
              <a:ext uri="{FF2B5EF4-FFF2-40B4-BE49-F238E27FC236}">
                <a16:creationId xmlns:a16="http://schemas.microsoft.com/office/drawing/2014/main" id="{41AEA765-5054-4EF9-AF8D-D199F289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D01F77-3264-482A-829A-2C2E7C33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00483"/>
            <a:ext cx="4816929" cy="36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A78B7-38FE-4BE4-AC92-929C9396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Nageboorte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15D28-C602-4DBB-AC26-D1DBA8A8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Nageboorte</a:t>
            </a:r>
            <a:r>
              <a:rPr lang="nl-NL" sz="2400" dirty="0"/>
              <a:t>: de placenta, de resten van de navelstreng en de vruchtvliezen worden uitgedreven.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5F7604-F1DA-41A7-80DE-9DEA691C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6" y="3306769"/>
            <a:ext cx="9144000" cy="30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5405C-C562-41E4-BDD5-C4C24F70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0"/>
            <a:ext cx="8229600" cy="1143000"/>
          </a:xfrm>
        </p:spPr>
        <p:txBody>
          <a:bodyPr/>
          <a:lstStyle/>
          <a:p>
            <a:r>
              <a:rPr lang="nl-NL" b="1" dirty="0"/>
              <a:t>B7 Zwangerschap en geboorte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BC9B8-8EF4-44F6-A515-0D41B622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067140"/>
            <a:ext cx="8915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Een bevruchte eicel </a:t>
            </a:r>
            <a:r>
              <a:rPr lang="nl-NL" sz="2400" u="sng" dirty="0"/>
              <a:t>deelt zich</a:t>
            </a:r>
            <a:r>
              <a:rPr lang="nl-NL" sz="2400" dirty="0"/>
              <a:t>. Klompje cellen wordt naar de baarmoeder vervoerd. </a:t>
            </a:r>
          </a:p>
          <a:p>
            <a:pPr marL="0" indent="0">
              <a:buNone/>
            </a:pPr>
            <a:r>
              <a:rPr lang="nl-NL" sz="2400" b="1" dirty="0"/>
              <a:t>Innesteling</a:t>
            </a:r>
            <a:r>
              <a:rPr lang="nl-NL" sz="2400" dirty="0"/>
              <a:t>: </a:t>
            </a:r>
            <a:r>
              <a:rPr lang="nl-NL" sz="2400" u="sng" dirty="0"/>
              <a:t>klompje cellen </a:t>
            </a:r>
            <a:r>
              <a:rPr lang="nl-NL" sz="2400" dirty="0"/>
              <a:t>zet zich vast in het </a:t>
            </a:r>
            <a:r>
              <a:rPr lang="nl-NL" sz="2400" u="sng" dirty="0"/>
              <a:t>baarmoederslijmvlies</a:t>
            </a:r>
            <a:r>
              <a:rPr lang="nl-NL" sz="2400" dirty="0"/>
              <a:t>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AA5552-6E9F-4E7F-A294-14888C6C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8" y="4419260"/>
            <a:ext cx="8345065" cy="24387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0E145F6-47B3-4280-8D0A-4C77741BD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2604973"/>
            <a:ext cx="6554115" cy="164805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61DC7CD-8C80-49C5-B57A-15239EC368ED}"/>
              </a:ext>
            </a:extLst>
          </p:cNvPr>
          <p:cNvSpPr/>
          <p:nvPr/>
        </p:nvSpPr>
        <p:spPr>
          <a:xfrm>
            <a:off x="5410200" y="164521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4"/>
              </a:rPr>
              <a:t>https://schooltv.nl/video/bevruchting-zaadcel-ontmoet-eicel/#q=bevruchting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20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EB2E96D-A570-4CD3-836B-473BDA54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73" y="2735856"/>
            <a:ext cx="7919565" cy="4122145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64C3739-E5B4-4217-8AF6-534068F9B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1" y="89012"/>
            <a:ext cx="4976755" cy="30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7E7313-1636-4539-8A2A-71B9E9F8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371" y="609600"/>
            <a:ext cx="89154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Tijdens de zwangerschap </a:t>
            </a:r>
            <a:r>
              <a:rPr lang="nl-NL" sz="2400" u="sng" dirty="0"/>
              <a:t>geen</a:t>
            </a:r>
            <a:r>
              <a:rPr lang="nl-NL" sz="2400" dirty="0"/>
              <a:t> menstruaties en ontwikkelen de </a:t>
            </a:r>
            <a:r>
              <a:rPr lang="nl-NL" sz="2400" b="1" dirty="0"/>
              <a:t>melkklieren</a:t>
            </a:r>
            <a:r>
              <a:rPr lang="nl-NL" sz="2400" dirty="0"/>
              <a:t> in de borsten ontwikkelen zich. Borsten worden groter.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Klompje cellen groeit uit tot </a:t>
            </a:r>
            <a:r>
              <a:rPr lang="nl-NL" sz="2400" b="1" dirty="0"/>
              <a:t>embryo</a:t>
            </a:r>
            <a:r>
              <a:rPr lang="nl-NL" sz="2400" dirty="0"/>
              <a:t>, vanaf de </a:t>
            </a:r>
            <a:r>
              <a:rPr lang="nl-NL" sz="2400" u="sng" dirty="0"/>
              <a:t>8</a:t>
            </a:r>
            <a:r>
              <a:rPr lang="nl-NL" sz="2400" u="sng" baseline="30000" dirty="0"/>
              <a:t>e</a:t>
            </a:r>
            <a:r>
              <a:rPr lang="nl-NL" sz="2400" u="sng" dirty="0"/>
              <a:t> week </a:t>
            </a:r>
            <a:r>
              <a:rPr lang="nl-NL" sz="2400" dirty="0"/>
              <a:t>na de bevruchting: </a:t>
            </a:r>
            <a:r>
              <a:rPr lang="nl-NL" sz="2400" b="1" dirty="0"/>
              <a:t>foetus</a:t>
            </a:r>
            <a:r>
              <a:rPr lang="nl-NL" sz="2400" dirty="0"/>
              <a:t>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58BF16-E3BF-438A-B12B-B8F1B3C0B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1"/>
            <a:ext cx="9144000" cy="333487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B9F58E4-E9DD-4F1A-9E34-6B8F07DB1D80}"/>
              </a:ext>
            </a:extLst>
          </p:cNvPr>
          <p:cNvSpPr/>
          <p:nvPr/>
        </p:nvSpPr>
        <p:spPr>
          <a:xfrm>
            <a:off x="5257800" y="25619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3"/>
              </a:rPr>
              <a:t>https://schooltv.nl/video/zwangerschap-wat-gebeurt-er-na-een-bevruchting-in-het-lichaam-van-een-vrouw/#q=bevruchting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38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59874A4-1B33-4D98-81A9-0FB8E6A3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58321"/>
            <a:ext cx="7086600" cy="370327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8F67F3-8EAA-46DB-A7C2-DA2887D16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Placenta (moederkoek)</a:t>
            </a:r>
            <a:r>
              <a:rPr lang="nl-NL" sz="2400" dirty="0"/>
              <a:t>: </a:t>
            </a:r>
            <a:r>
              <a:rPr lang="nl-NL" sz="2400" b="1" dirty="0"/>
              <a:t>bloedvaten</a:t>
            </a:r>
            <a:r>
              <a:rPr lang="nl-NL" sz="2400" dirty="0"/>
              <a:t> van embryo en moeder. </a:t>
            </a:r>
          </a:p>
          <a:p>
            <a:pPr marL="0" indent="0">
              <a:buNone/>
            </a:pPr>
            <a:r>
              <a:rPr lang="nl-NL" sz="2400" b="1" dirty="0"/>
              <a:t>Navelstreng </a:t>
            </a:r>
            <a:r>
              <a:rPr lang="nl-NL" sz="2400" dirty="0"/>
              <a:t>verbindt het embryo met de placenta.</a:t>
            </a:r>
          </a:p>
          <a:p>
            <a:pPr marL="0" indent="0">
              <a:buNone/>
            </a:pPr>
            <a:r>
              <a:rPr lang="nl-NL" sz="2400" dirty="0"/>
              <a:t>– Bloed van moeder en embryo blijven </a:t>
            </a:r>
            <a:r>
              <a:rPr lang="nl-NL" sz="2400" u="sng" dirty="0"/>
              <a:t>gescheiden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u="sng" dirty="0"/>
              <a:t>Zuurstof en voedingsstoffen</a:t>
            </a:r>
            <a:r>
              <a:rPr lang="nl-NL" sz="2400" dirty="0"/>
              <a:t> gaan van het bloed van de moeder naar het bloed van het embryo.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u="sng" dirty="0"/>
              <a:t>Afvalstoffen</a:t>
            </a:r>
            <a:r>
              <a:rPr lang="nl-NL" sz="2400" dirty="0"/>
              <a:t> gaan van het bloed van het embryo naar het bloed van de moeder.</a:t>
            </a:r>
          </a:p>
        </p:txBody>
      </p:sp>
    </p:spTree>
    <p:extLst>
      <p:ext uri="{BB962C8B-B14F-4D97-AF65-F5344CB8AC3E}">
        <p14:creationId xmlns:p14="http://schemas.microsoft.com/office/powerpoint/2010/main" val="380258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15ECB-C691-4273-BE1B-42893C64B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Twee vruchtvliezen en vruchtwater</a:t>
            </a:r>
            <a:r>
              <a:rPr lang="nl-NL" sz="2400" dirty="0"/>
              <a:t>: beschermen embryo/foetus tegen stoten, uitdroging en wisseling van temperatuur. </a:t>
            </a:r>
          </a:p>
          <a:p>
            <a:pPr marL="0" indent="0">
              <a:buNone/>
            </a:pPr>
            <a:r>
              <a:rPr lang="nl-NL" sz="2400" dirty="0"/>
              <a:t>In het vruchtwater kan het embryo zich gemakkelijk bewegen.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7A2F55-ECFE-4A35-8181-927B7F6D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03600"/>
            <a:ext cx="9144000" cy="33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CE97F-2B98-4AF8-9029-BACD3059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657"/>
            <a:ext cx="8229600" cy="1143000"/>
          </a:xfrm>
        </p:spPr>
        <p:txBody>
          <a:bodyPr/>
          <a:lstStyle/>
          <a:p>
            <a:r>
              <a:rPr lang="nl-NL" b="1" dirty="0"/>
              <a:t>Geboorte (bevalling)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6DC9AD-CDB8-4F09-8886-3C86106EA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64772"/>
            <a:ext cx="9220200" cy="2264229"/>
          </a:xfrm>
        </p:spPr>
        <p:txBody>
          <a:bodyPr>
            <a:normAutofit/>
          </a:bodyPr>
          <a:lstStyle/>
          <a:p>
            <a:r>
              <a:rPr lang="nl-NL" sz="2400" u="sng" dirty="0"/>
              <a:t>Ontsluitingsfase</a:t>
            </a:r>
          </a:p>
          <a:p>
            <a:pPr marL="0" indent="0">
              <a:buNone/>
            </a:pPr>
            <a:r>
              <a:rPr lang="nl-NL" sz="2400" dirty="0"/>
              <a:t>- Spieren in de baarmoederwand trekken samen (</a:t>
            </a:r>
            <a:r>
              <a:rPr lang="nl-NL" sz="2400" b="1" dirty="0"/>
              <a:t>weeën).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- Baarmoederhals en de baarmoedermond worden wijder</a:t>
            </a:r>
            <a:r>
              <a:rPr lang="nl-NL" sz="2400" b="1" dirty="0"/>
              <a:t> (ontsluiting)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- Meestal breken de vruchtvliezen en vloeit het vruchtwater weg via de vagina.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4898EE-26AF-4ADE-8314-24220034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0"/>
            <a:ext cx="9144000" cy="27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6862-8161-4BD1-83B7-6AE6CB9E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u="sng" dirty="0"/>
              <a:t>Uitdrijvingsfase</a:t>
            </a:r>
          </a:p>
          <a:p>
            <a:pPr>
              <a:buFontTx/>
              <a:buChar char="-"/>
            </a:pPr>
            <a:r>
              <a:rPr lang="nl-NL" sz="2400" dirty="0"/>
              <a:t>Het kind komt ter wereld door krachtige </a:t>
            </a:r>
            <a:r>
              <a:rPr lang="nl-NL" sz="2400" b="1" dirty="0"/>
              <a:t>persweeën</a:t>
            </a:r>
            <a:r>
              <a:rPr lang="nl-NL" sz="2400" dirty="0"/>
              <a:t>. </a:t>
            </a:r>
          </a:p>
          <a:p>
            <a:pPr>
              <a:buFontTx/>
              <a:buChar char="-"/>
            </a:pPr>
            <a:r>
              <a:rPr lang="nl-NL" sz="2400" dirty="0"/>
              <a:t>Meestal komt het hoofdje het eerst tevoorschijn.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F7DDB9-40E3-4AC1-AE9D-3A4DA222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800"/>
            <a:ext cx="6096000" cy="485321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8DA1AF5-E7F4-4C72-9D71-9DCEC0E03B93}"/>
              </a:ext>
            </a:extLst>
          </p:cNvPr>
          <p:cNvSpPr/>
          <p:nvPr/>
        </p:nvSpPr>
        <p:spPr>
          <a:xfrm>
            <a:off x="7315200" y="6280025"/>
            <a:ext cx="14927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>
                <a:solidFill>
                  <a:srgbClr val="FFFFFF"/>
                </a:solidFill>
                <a:latin typeface="YouTube Noto"/>
                <a:hlinkClick r:id="rId3"/>
              </a:rPr>
              <a:t>https://youtu.be/ZQkULC1bXzc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43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B0027A1-F164-4EAA-BCA0-F07C3036D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339" y="381001"/>
            <a:ext cx="6701322" cy="514822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DBBCC2B-8B09-4430-96B2-2E276DA936C9}"/>
              </a:ext>
            </a:extLst>
          </p:cNvPr>
          <p:cNvSpPr/>
          <p:nvPr/>
        </p:nvSpPr>
        <p:spPr>
          <a:xfrm>
            <a:off x="3092496" y="5791201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Keizersnede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operatie via de buikwand bij een </a:t>
            </a:r>
            <a:r>
              <a:rPr lang="nl-NL" sz="2400" u="sng" dirty="0">
                <a:solidFill>
                  <a:prstClr val="black"/>
                </a:solidFill>
                <a:latin typeface="Calibri"/>
              </a:rPr>
              <a:t>dwarsligging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en meestal bij een </a:t>
            </a:r>
            <a:r>
              <a:rPr lang="nl-NL" sz="2400" u="sng" dirty="0">
                <a:solidFill>
                  <a:prstClr val="black"/>
                </a:solidFill>
                <a:latin typeface="Calibri"/>
              </a:rPr>
              <a:t>stuitligging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6713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Breedbeeld</PresentationFormat>
  <Paragraphs>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YouTube Noto</vt:lpstr>
      <vt:lpstr>Kantoorthema</vt:lpstr>
      <vt:lpstr>1_Kantoorthema</vt:lpstr>
      <vt:lpstr>Les 2 Bevruchting en Zwangerschap</vt:lpstr>
      <vt:lpstr>B7 Zwangerschap en geboorte</vt:lpstr>
      <vt:lpstr>PowerPoint-presentatie</vt:lpstr>
      <vt:lpstr>PowerPoint-presentatie</vt:lpstr>
      <vt:lpstr>PowerPoint-presentatie</vt:lpstr>
      <vt:lpstr>PowerPoint-presentatie</vt:lpstr>
      <vt:lpstr>Geboorte (bevalling)</vt:lpstr>
      <vt:lpstr>PowerPoint-presentatie</vt:lpstr>
      <vt:lpstr>PowerPoint-presentatie</vt:lpstr>
      <vt:lpstr>Nageboorte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Bevruchting en Zwangerschap</dc:title>
  <dc:creator>Gerda Elzinga</dc:creator>
  <cp:lastModifiedBy>Gerda Elzinga</cp:lastModifiedBy>
  <cp:revision>1</cp:revision>
  <dcterms:created xsi:type="dcterms:W3CDTF">2020-05-01T13:28:52Z</dcterms:created>
  <dcterms:modified xsi:type="dcterms:W3CDTF">2020-05-01T13:29:26Z</dcterms:modified>
</cp:coreProperties>
</file>